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83" r:id="rId4"/>
    <p:sldId id="284" r:id="rId5"/>
    <p:sldId id="285" r:id="rId6"/>
    <p:sldId id="286" r:id="rId7"/>
    <p:sldId id="306" r:id="rId8"/>
    <p:sldId id="288" r:id="rId9"/>
    <p:sldId id="289" r:id="rId10"/>
    <p:sldId id="309" r:id="rId11"/>
    <p:sldId id="307" r:id="rId12"/>
    <p:sldId id="291" r:id="rId13"/>
    <p:sldId id="293" r:id="rId14"/>
    <p:sldId id="294" r:id="rId15"/>
    <p:sldId id="300" r:id="rId16"/>
    <p:sldId id="301" r:id="rId17"/>
    <p:sldId id="302" r:id="rId18"/>
    <p:sldId id="295" r:id="rId19"/>
    <p:sldId id="296" r:id="rId20"/>
    <p:sldId id="297" r:id="rId21"/>
    <p:sldId id="298" r:id="rId22"/>
    <p:sldId id="299" r:id="rId23"/>
    <p:sldId id="303" r:id="rId24"/>
    <p:sldId id="304" r:id="rId25"/>
    <p:sldId id="3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4F3"/>
    <a:srgbClr val="67B9E6"/>
    <a:srgbClr val="1E2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4123" autoAdjust="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3372-6540-46B2-931A-F770A64A51C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E4560-4F26-4DBB-BA46-DE7F3383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2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E4560-4F26-4DBB-BA46-DE7F338385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16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ight blue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2192" r="1865" b="2061"/>
          <a:stretch/>
        </p:blipFill>
        <p:spPr bwMode="auto">
          <a:xfrm>
            <a:off x="88777" y="77680"/>
            <a:ext cx="12035901" cy="67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4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2306" r="1898" b="2462"/>
          <a:stretch/>
        </p:blipFill>
        <p:spPr bwMode="auto">
          <a:xfrm>
            <a:off x="87085" y="87086"/>
            <a:ext cx="12039601" cy="66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86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wn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2200" r="1887" b="2006"/>
          <a:stretch/>
        </p:blipFill>
        <p:spPr bwMode="auto">
          <a:xfrm>
            <a:off x="71021" y="71021"/>
            <a:ext cx="12065062" cy="67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59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range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2200" r="2007" b="2395"/>
          <a:stretch/>
        </p:blipFill>
        <p:spPr bwMode="auto">
          <a:xfrm>
            <a:off x="71762" y="71022"/>
            <a:ext cx="12048477" cy="669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32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9758-DA01-4A48-AD6D-CC8BA5BA7C44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265F-9D72-48F8-AF44-AD9BC8EE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f cook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-394" r="19293" b="394"/>
          <a:stretch/>
        </p:blipFill>
        <p:spPr bwMode="auto">
          <a:xfrm flipH="1">
            <a:off x="184506" y="155961"/>
            <a:ext cx="4316281" cy="62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4500788" y="1334262"/>
            <a:ext cx="7691212" cy="41894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66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COOKING RICE</a:t>
            </a:r>
            <a:endParaRPr lang="en-US" altLang="en-US" sz="6600" b="1" spc="300" dirty="0">
              <a:solidFill>
                <a:srgbClr val="67B9E6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1100" b="1" spc="300" dirty="0">
                <a:solidFill>
                  <a:srgbClr val="67B9E6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1100" b="1" spc="300" dirty="0">
                <a:solidFill>
                  <a:srgbClr val="67B9E6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endParaRPr lang="en-US" altLang="en-US" sz="1100" b="1" spc="300" dirty="0">
              <a:solidFill>
                <a:srgbClr val="67B9E6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1100" b="1" spc="300" dirty="0">
                <a:solidFill>
                  <a:srgbClr val="67B9E6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/>
            </a:r>
            <a:br>
              <a:rPr lang="en-US" altLang="en-US" sz="1100" b="1" spc="300" dirty="0">
                <a:solidFill>
                  <a:srgbClr val="67B9E6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r>
              <a:rPr lang="en-US" altLang="en-US" sz="4000" b="1" i="1" dirty="0" smtClean="0">
                <a:solidFill>
                  <a:srgbClr val="67B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Methods</a:t>
            </a:r>
            <a:endParaRPr lang="en-US" altLang="en-US" sz="6000" b="1" i="1" dirty="0">
              <a:solidFill>
                <a:srgbClr val="67B9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BASIC METHODS FOR COOKING RICE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53447" y="2094709"/>
            <a:ext cx="10295989" cy="3421515"/>
            <a:chOff x="847820" y="2085831"/>
            <a:chExt cx="10295989" cy="3421515"/>
          </a:xfrm>
        </p:grpSpPr>
        <p:grpSp>
          <p:nvGrpSpPr>
            <p:cNvPr id="13" name="Group 12"/>
            <p:cNvGrpSpPr/>
            <p:nvPr/>
          </p:nvGrpSpPr>
          <p:grpSpPr>
            <a:xfrm>
              <a:off x="847820" y="2085831"/>
              <a:ext cx="2387860" cy="2409251"/>
              <a:chOff x="843379" y="2088761"/>
              <a:chExt cx="2387860" cy="240925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47816" y="2088761"/>
                <a:ext cx="2383423" cy="2025131"/>
              </a:xfrm>
              <a:prstGeom prst="rect">
                <a:avLst/>
              </a:pr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4000" r="-4000"/>
                </a:stretch>
              </a:blipFill>
              <a:ln>
                <a:solidFill>
                  <a:srgbClr val="67B9E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TextBox 8"/>
              <p:cNvSpPr txBox="1"/>
              <p:nvPr/>
            </p:nvSpPr>
            <p:spPr>
              <a:xfrm>
                <a:off x="843379" y="4113291"/>
                <a:ext cx="2387860" cy="384721"/>
              </a:xfrm>
              <a:prstGeom prst="rect">
                <a:avLst/>
              </a:prstGeom>
              <a:solidFill>
                <a:srgbClr val="9AD4F3"/>
              </a:solidFill>
              <a:ln>
                <a:solidFill>
                  <a:srgbClr val="67B9E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b="1" dirty="0" smtClean="0">
                    <a:solidFill>
                      <a:schemeClr val="bg1"/>
                    </a:solidFill>
                  </a:rPr>
                  <a:t>Simmering/Steaming</a:t>
                </a:r>
                <a:endParaRPr lang="en-US" sz="19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486820" y="3098095"/>
              <a:ext cx="2378982" cy="2409251"/>
              <a:chOff x="3491259" y="2088761"/>
              <a:chExt cx="2378982" cy="240925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491259" y="2088761"/>
                <a:ext cx="2378982" cy="2034009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4340" b="340"/>
                </a:stretch>
              </a:blipFill>
              <a:ln>
                <a:solidFill>
                  <a:srgbClr val="67B9E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>
                <a:off x="3491259" y="4113291"/>
                <a:ext cx="2378982" cy="384721"/>
              </a:xfrm>
              <a:prstGeom prst="rect">
                <a:avLst/>
              </a:prstGeom>
              <a:solidFill>
                <a:srgbClr val="9AD4F3"/>
              </a:solidFill>
              <a:ln>
                <a:solidFill>
                  <a:srgbClr val="67B9E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b="1" dirty="0" smtClean="0">
                    <a:solidFill>
                      <a:schemeClr val="bg1"/>
                    </a:solidFill>
                  </a:rPr>
                  <a:t>Pilaf</a:t>
                </a:r>
                <a:endParaRPr lang="en-US" sz="19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116943" y="2097038"/>
              <a:ext cx="2392302" cy="2398044"/>
              <a:chOff x="6116943" y="2097038"/>
              <a:chExt cx="2392302" cy="239804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116943" y="2097038"/>
                <a:ext cx="2392302" cy="2025131"/>
              </a:xfrm>
              <a:prstGeom prst="rect">
                <a:avLst/>
              </a:prstGeom>
              <a:blipFill rotWithShape="1">
                <a:blip r:embed="rId4"/>
                <a:srcRect/>
                <a:stretch>
                  <a:fillRect b="-586"/>
                </a:stretch>
              </a:blipFill>
              <a:ln>
                <a:solidFill>
                  <a:srgbClr val="67B9E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/>
              <p:cNvSpPr txBox="1"/>
              <p:nvPr/>
            </p:nvSpPr>
            <p:spPr>
              <a:xfrm>
                <a:off x="6116943" y="4110361"/>
                <a:ext cx="2392302" cy="384721"/>
              </a:xfrm>
              <a:prstGeom prst="rect">
                <a:avLst/>
              </a:prstGeom>
              <a:solidFill>
                <a:srgbClr val="9AD4F3"/>
              </a:solidFill>
              <a:ln>
                <a:solidFill>
                  <a:srgbClr val="67B9E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b="1" dirty="0" smtClean="0">
                    <a:solidFill>
                      <a:schemeClr val="bg1"/>
                    </a:solidFill>
                  </a:rPr>
                  <a:t>Boiling</a:t>
                </a:r>
                <a:endParaRPr lang="en-US" sz="19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760386" y="3101025"/>
              <a:ext cx="2383423" cy="2406321"/>
              <a:chOff x="8764824" y="2088761"/>
              <a:chExt cx="2383423" cy="240632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764824" y="2088761"/>
                <a:ext cx="2383423" cy="2025131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6970" b="-5030"/>
                </a:stretch>
              </a:blipFill>
              <a:ln>
                <a:solidFill>
                  <a:srgbClr val="67B9E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/>
              <p:cNvSpPr txBox="1"/>
              <p:nvPr/>
            </p:nvSpPr>
            <p:spPr>
              <a:xfrm>
                <a:off x="8764824" y="4110361"/>
                <a:ext cx="2383423" cy="384721"/>
              </a:xfrm>
              <a:prstGeom prst="rect">
                <a:avLst/>
              </a:prstGeom>
              <a:solidFill>
                <a:srgbClr val="9AD4F3"/>
              </a:solidFill>
              <a:ln>
                <a:solidFill>
                  <a:srgbClr val="67B9E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b="1" dirty="0" smtClean="0">
                    <a:solidFill>
                      <a:schemeClr val="bg1"/>
                    </a:solidFill>
                  </a:rPr>
                  <a:t>Risotto</a:t>
                </a:r>
                <a:endParaRPr lang="en-US" sz="19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87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SIMMERING/STEAMING METHOD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481" y="2504773"/>
            <a:ext cx="7849593" cy="366995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 Tips: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Appropriate for all types of rice.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measured amount of liquid and rice to ensure proper texture of each rice type.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Simmer gently for evenly cooked grains.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Absorb all cooking liquid into rice to retain water-soluble nutrients.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vary equipment to suit needs.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long grain rice, fluff with fork for separate grains; for moist, clingy texture of medium or short grain rice, fluffing with fork is NOT necessary.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6957" y="1325553"/>
            <a:ext cx="11868969" cy="972804"/>
            <a:chOff x="166957" y="1325553"/>
            <a:chExt cx="11868969" cy="972804"/>
          </a:xfrm>
        </p:grpSpPr>
        <p:sp>
          <p:nvSpPr>
            <p:cNvPr id="10" name="Rectangle 9"/>
            <p:cNvSpPr/>
            <p:nvPr/>
          </p:nvSpPr>
          <p:spPr>
            <a:xfrm>
              <a:off x="166957" y="1325553"/>
              <a:ext cx="11868969" cy="972804"/>
            </a:xfrm>
            <a:prstGeom prst="rect">
              <a:avLst/>
            </a:prstGeom>
            <a:solidFill>
              <a:srgbClr val="67B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05428" y="1458012"/>
              <a:ext cx="79920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Simmering/steaming can be done in </a:t>
              </a:r>
              <a:b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pot on the stove, in a hotel pan in the oven, or in a rice cooker. 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20224"/>
          <a:stretch/>
        </p:blipFill>
        <p:spPr>
          <a:xfrm>
            <a:off x="8484666" y="2504774"/>
            <a:ext cx="3225574" cy="36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3124" y="2739289"/>
            <a:ext cx="5795319" cy="3028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Steps: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Combine water, rice and salt in a heavy pot; bring to a boil.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Cover the pot and simmer over low heat for 15-20 minutes, until is rice tender and water is absorbed.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Remove from heat; let stand 5 minutes. Fluff with a fork to help release steam.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6" descr="cook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05" y="2559392"/>
            <a:ext cx="4181254" cy="338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7" name="Rectangle 6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9AD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615" y="1441932"/>
              <a:ext cx="1183277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Stove Top</a:t>
              </a: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SIMMERING/STEAMING METHOD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0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1341" y="2468553"/>
            <a:ext cx="6384994" cy="295036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Steps: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Combine rice and salt in a hotel pan placed near the oven. Add boiling water and stir.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Cover pan and place in a preheated 350°F oven.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Bake 30-40 minutes, until rice is tender and water absorbed.</a:t>
            </a: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Remove pan from oven; let stand 5 minutes.  Remove cover and fluff with fork.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5632"/>
          <a:stretch/>
        </p:blipFill>
        <p:spPr>
          <a:xfrm>
            <a:off x="7052258" y="2468553"/>
            <a:ext cx="4671236" cy="3064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1341" y="5664954"/>
            <a:ext cx="617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spcBef>
                <a:spcPct val="0"/>
              </a:spcBef>
            </a:pPr>
            <a:r>
              <a:rPr lang="en-US" altLang="en-US" sz="1600" i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NOTE: To use a commercial steamer follow the steps above, except do not cover the pan. Rice is cooked in about half the time.</a:t>
            </a:r>
            <a:endParaRPr lang="en-US" altLang="en-US" sz="1600" i="1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8" name="Rectangle 7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9AD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615" y="1441932"/>
              <a:ext cx="1183277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Oven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SIMMERING/STEAMING METHOD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211707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55" y="2752369"/>
            <a:ext cx="4437694" cy="33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5481" y="2784947"/>
            <a:ext cx="6993923" cy="326218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use &amp; foolproof, producing a consistent product.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sz="1800" dirty="0" smtClean="0">
                <a:solidFill>
                  <a:srgbClr val="1E2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Thermostat sensor cooks rice the right amount of time, every time</a:t>
            </a:r>
            <a:endParaRPr lang="en-US" altLang="en-US" sz="16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When all water absorbed, automatically converts to “warm setting” to keep rice hot without overcooking it.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Cookers are insulated and sealed, so ratio of water to rice may be slightly lower than in other cooking methods.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sz="18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best results, follow directions of rice cooker manufacturer</a:t>
            </a:r>
            <a:endParaRPr lang="en-US" altLang="en-US" sz="18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9" name="Rectangle 8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9AD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9615" y="1441932"/>
              <a:ext cx="1183277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Rice Cookers</a:t>
              </a: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SIMMERING/STEAMING METHOD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5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PILAF METHOD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7838" y="2363080"/>
            <a:ext cx="6238092" cy="398348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328613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 Tips: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Keep heat low when sautéing to release maximum flavor without browning.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Coat rice with “fat” and toast to desired level before adding liquid.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Separate grains helps pilaf hold well.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Long grain white or brown rice popular choices, with wild rice a nice addition.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Flavor easily varied with change of liquid, aromatic rice &amp; additional ingredients.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10" name="Rectangle 9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67B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>
            <a:xfrm>
              <a:off x="1126502" y="1387161"/>
              <a:ext cx="9949878" cy="70442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Begins by sautéing rice in butter or oil, often with herbs or aromatic vegetables and then adding a measured amount of flavorful liquid for simmering.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05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PILAF METHOD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7837" y="2586314"/>
            <a:ext cx="6993923" cy="341326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Steps: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Melt butter in saucepan over medium-low heat; add onion, cover pan and cook until onion translucent.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 rice, stir to coat with butter and sauté briefly to lightly toast rice.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 stock, stir to moisten rice and bring to simmer.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Cover pot and simmer over low heat 15-20 minutes until rice is tender and liquid is absorbed.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Remove from heat; let stand 5 minutes. Fluff with a fork.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12" name="Rectangle 11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9AD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615" y="1441932"/>
              <a:ext cx="1183277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Stove Top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369" y="2704075"/>
            <a:ext cx="2728207" cy="31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PILAF METHOD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3124" y="2294283"/>
            <a:ext cx="7080421" cy="394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000" b="1" dirty="0">
                <a:solidFill>
                  <a:srgbClr val="67B9E6"/>
                </a:solidFill>
                <a:cs typeface="Arial" panose="020B0604020202020204" pitchFamily="34" charset="0"/>
              </a:rPr>
              <a:t>Steps: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</a:rPr>
              <a:t>Melt </a:t>
            </a:r>
            <a:r>
              <a:rPr lang="en-US" altLang="en-US" sz="2000" dirty="0">
                <a:solidFill>
                  <a:srgbClr val="1E2633"/>
                </a:solidFill>
              </a:rPr>
              <a:t>butter in oven-proof saucepan over medium-low heat; add onion, cover pan and cook until onion translucent</a:t>
            </a:r>
            <a:r>
              <a:rPr lang="en-US" altLang="en-US" sz="2000" dirty="0" smtClean="0">
                <a:solidFill>
                  <a:srgbClr val="1E2633"/>
                </a:solidFill>
              </a:rPr>
              <a:t>.</a:t>
            </a:r>
            <a:endParaRPr lang="en-US" altLang="en-US" sz="2000" dirty="0">
              <a:solidFill>
                <a:srgbClr val="1E26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1E2633"/>
                </a:solidFill>
              </a:rPr>
              <a:t>Add rice, stir to coat with butter and sauté briefly to lightly toast rice</a:t>
            </a:r>
            <a:r>
              <a:rPr lang="en-US" altLang="en-US" sz="2000" dirty="0" smtClean="0">
                <a:solidFill>
                  <a:srgbClr val="1E2633"/>
                </a:solidFill>
              </a:rPr>
              <a:t>.</a:t>
            </a:r>
            <a:endParaRPr lang="en-US" altLang="en-US" sz="2000" dirty="0">
              <a:solidFill>
                <a:srgbClr val="1E26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1E2633"/>
                </a:solidFill>
              </a:rPr>
              <a:t>Add stock, stir to moisten rice and bring to simmer</a:t>
            </a:r>
            <a:r>
              <a:rPr lang="en-US" altLang="en-US" sz="2000" dirty="0" smtClean="0">
                <a:solidFill>
                  <a:srgbClr val="1E2633"/>
                </a:solidFill>
              </a:rPr>
              <a:t>.</a:t>
            </a:r>
            <a:endParaRPr lang="en-US" altLang="en-US" sz="2000" dirty="0">
              <a:solidFill>
                <a:srgbClr val="1E26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1E2633"/>
                </a:solidFill>
              </a:rPr>
              <a:t>Cover pot and place in a </a:t>
            </a: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350°F oven for 30-40 minutes until rice is tender and liquid is absorbed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.</a:t>
            </a:r>
            <a:endParaRPr lang="en-US" altLang="en-US" sz="2000" dirty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Remove from oven; let stand 5 minutes. Fluff with a fork.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4" name="Rectangle 3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9AD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9615" y="1441932"/>
              <a:ext cx="1183277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Oven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7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BOILING METHOD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93124" y="2453048"/>
            <a:ext cx="6598508" cy="358126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328613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 Tips: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large amount of liquid.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About 1 gallon per pound of rice.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Bring to vigorous boil before adding rice.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Drain water after desired texture is reached.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Cooked rice can be used immediately or rinsed with cool water for later use.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Ideal rice for soups and salads.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6957" y="1325553"/>
            <a:ext cx="11868969" cy="827637"/>
            <a:chOff x="159492" y="1234899"/>
            <a:chExt cx="11868969" cy="827637"/>
          </a:xfrm>
        </p:grpSpPr>
        <p:sp>
          <p:nvSpPr>
            <p:cNvPr id="8" name="Rectangle 7"/>
            <p:cNvSpPr/>
            <p:nvPr/>
          </p:nvSpPr>
          <p:spPr>
            <a:xfrm>
              <a:off x="159492" y="1234899"/>
              <a:ext cx="11868969" cy="827637"/>
            </a:xfrm>
            <a:prstGeom prst="rect">
              <a:avLst/>
            </a:prstGeom>
            <a:solidFill>
              <a:srgbClr val="67B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80307" y="1293277"/>
              <a:ext cx="94273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Produces tender rice grains completely separate and not sticky; but loss of water-soluble nutrients.  Sometimes referred to as the “pasta” method.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r="12743"/>
          <a:stretch/>
        </p:blipFill>
        <p:spPr>
          <a:xfrm>
            <a:off x="8323336" y="2885406"/>
            <a:ext cx="2763622" cy="27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05481" y="2527121"/>
            <a:ext cx="6197396" cy="334552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Steps:</a:t>
            </a:r>
          </a:p>
          <a:p>
            <a:pPr marL="548640" indent="-51435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Determine the amount of rice to be cooked.</a:t>
            </a:r>
          </a:p>
          <a:p>
            <a:pPr marL="548640" indent="-51435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Combine water and salt in a large pot and bring to rapid boil.</a:t>
            </a:r>
          </a:p>
          <a:p>
            <a:pPr marL="548640" indent="-51435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 rice, stir, cover and return to boil.</a:t>
            </a:r>
          </a:p>
          <a:p>
            <a:pPr marL="548640" indent="-51435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Uncover and boil until rice is tender.</a:t>
            </a:r>
          </a:p>
          <a:p>
            <a:pPr marL="548640" indent="-51435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Drain off water and serve.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BOILING METHOD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38" y="3047568"/>
            <a:ext cx="2299573" cy="230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72" y="3047568"/>
            <a:ext cx="2314870" cy="230462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11" name="Rectangle 10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9AD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9615" y="1441932"/>
              <a:ext cx="1183277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Stove 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6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IN FOODSERVICE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05643" y="2153698"/>
            <a:ext cx="5883429" cy="300509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Ideal flavor carrier for traditional and global dishes.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Essential ingredient in foodservice kitchens, usually stocked in bulk.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Professional chefs need to know the basics of preparing rice &amp; train kitchen staff on the fundamentals.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6" descr="Foodservice che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39" y="1774053"/>
            <a:ext cx="3076298" cy="4101731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6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RISOTTO METHOD</a:t>
            </a:r>
            <a:endParaRPr lang="en-US" altLang="en-US" sz="4800" spc="6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5481" y="2369210"/>
            <a:ext cx="6783807" cy="352282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328613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 Tips:</a:t>
            </a:r>
            <a:endParaRPr lang="en-US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Made in an open pot or pan.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Constant stirring helps thicken liquid and retain rice texture.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Dish easily varied based on ingredients used while cooking or garnished just before serving.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best consistency, cook to order.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6" name="Rectangle 5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67B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05359" y="1385428"/>
              <a:ext cx="7592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Traditional Italian method for cooking medium grain or </a:t>
              </a:r>
              <a:r>
                <a:rPr lang="en-US" altLang="en-US" sz="2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arborio</a:t>
              </a:r>
              <a:r>
                <a:rPr lang="en-US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rice; result is tender, creamy and flavorful.</a:t>
              </a:r>
            </a:p>
          </p:txBody>
        </p:sp>
      </p:grpSp>
      <p:pic>
        <p:nvPicPr>
          <p:cNvPr id="9" name="Picture 5" descr="C:\Documents and Settings\susang\Desktop\PhotosLogos\Seafood Risotto-fork (Larg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26653" r="12852" b="18005"/>
          <a:stretch>
            <a:fillRect/>
          </a:stretch>
        </p:blipFill>
        <p:spPr bwMode="auto">
          <a:xfrm>
            <a:off x="7389288" y="2868953"/>
            <a:ext cx="3932202" cy="25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6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RISOTTO METHOD</a:t>
            </a:r>
            <a:endParaRPr lang="en-US" altLang="en-US" sz="4800" spc="6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5481" y="2244597"/>
            <a:ext cx="9008076" cy="40694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Steps: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Bring stock to a simmer; keep hot.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 heavy saucepan, melt butter/oil. </a:t>
            </a:r>
            <a:b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 aromatic ingredients and cook over medium-low heat.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 rice and stir to coat with butter.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 a portion (1/3 or less) of hot stock to rice, stir frequently </a:t>
            </a:r>
            <a:b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until stock is absorbed.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Continue to add portions of stock when previous liquid is absorbed, stirring often; repeat until rice is slightly firm to the bite and creamy consistency.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AutoNum type="arabicParenR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Finish risotto with butter and grated cheese. Serve immediately.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5" name="Rectangle 4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9AD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615" y="1441932"/>
              <a:ext cx="1183277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Stove Top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941" y="2380780"/>
            <a:ext cx="2659012" cy="25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6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“RISOTTO TO ORDER” TIP</a:t>
            </a:r>
            <a:endParaRPr lang="en-US" altLang="en-US" sz="4800" spc="6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5482" y="1762397"/>
            <a:ext cx="6253478" cy="41148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Ideal for busy foodservice operations, especially if pre-prepping ingredients before service.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Follow the basic directions, but stop cooking before the last addition of stock. Transfer rice to shallow pan and spread evenly; cover and refrigerate.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service, reheat a portion of the chilled risotto with remaining stock, stirring constantly until creamy and tender. Finish as desired and serve immediately.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62" y="2052786"/>
            <a:ext cx="3634648" cy="35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HOLDING &amp; STORING COOKED RICE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93124" y="2226396"/>
            <a:ext cx="6845643" cy="34491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Hold hot rice in a steam table above 140°F (60°C).</a:t>
            </a:r>
            <a:b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store, cool rice ASAP by transferring to a shallow pan.</a:t>
            </a:r>
          </a:p>
          <a:p>
            <a:pPr marL="742950" lvl="2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Cool hot rice to 70°F (21°C) within 2 hours and then to 40°F (4°C) within the next 4 hours.</a:t>
            </a:r>
            <a:b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Always wrap and date containers of cooked rice prior to storing in refrigerator.</a:t>
            </a:r>
          </a:p>
          <a:p>
            <a:pPr marL="742950" lvl="2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Cooked rice can be stored up to 3 days.</a:t>
            </a:r>
            <a:endParaRPr lang="en-US" altLang="en-US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27666" r="52863" b="388"/>
          <a:stretch/>
        </p:blipFill>
        <p:spPr>
          <a:xfrm>
            <a:off x="7772400" y="1800918"/>
            <a:ext cx="3744097" cy="43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OTHER FACTORS AFFECTING COOKING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93123" y="1629463"/>
            <a:ext cx="7068065" cy="4610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Pots and Pans</a:t>
            </a:r>
          </a:p>
          <a:p>
            <a:pPr marL="568325" lvl="2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Shallow, wide pans cook rice faster and more evenly.</a:t>
            </a:r>
          </a:p>
          <a:p>
            <a:pPr marL="568325" lvl="2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Lid seal affects cooking time and moisture loss.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Ovens</a:t>
            </a:r>
          </a:p>
          <a:p>
            <a:pPr marL="682625" lvl="2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Calibration and recovery time affect cooking time.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b="1" dirty="0" smtClean="0">
              <a:solidFill>
                <a:srgbClr val="67B9E6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Batch Size</a:t>
            </a:r>
          </a:p>
          <a:p>
            <a:pPr marL="568325" lvl="2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Larger batches take longer to cook and may require less liquid.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b="1" dirty="0" smtClean="0">
              <a:solidFill>
                <a:srgbClr val="67B9E6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Rinsing</a:t>
            </a:r>
          </a:p>
          <a:p>
            <a:pPr marL="568325" lvl="2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 recommended for almost all rice types; will cause nutrient loss in enriched rice.</a:t>
            </a:r>
          </a:p>
          <a:p>
            <a:pPr marL="568325" lvl="2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rice is rinsed or soaked (ex. sushi rice), it may require slightly less liquid and shorter cooking time.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r="10364"/>
          <a:stretch/>
        </p:blipFill>
        <p:spPr>
          <a:xfrm>
            <a:off x="7797114" y="1773924"/>
            <a:ext cx="3744097" cy="4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8108" y="3090512"/>
            <a:ext cx="752225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67B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Rice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67B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2101 </a:t>
            </a:r>
            <a:r>
              <a:rPr lang="en-US" altLang="en-US" sz="3200" b="1" dirty="0">
                <a:solidFill>
                  <a:srgbClr val="67B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</a:t>
            </a:r>
            <a:r>
              <a:rPr lang="en-US" altLang="en-US" sz="3200" b="1" dirty="0" smtClean="0">
                <a:solidFill>
                  <a:srgbClr val="67B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Boulevard, </a:t>
            </a:r>
            <a:r>
              <a:rPr lang="en-US" altLang="en-US" sz="3200" b="1" dirty="0">
                <a:solidFill>
                  <a:srgbClr val="67B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 610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67B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Arlington, VA 22201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67B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703-236-2300</a:t>
            </a:r>
          </a:p>
          <a:p>
            <a:pPr algn="ctr">
              <a:spcBef>
                <a:spcPct val="0"/>
              </a:spcBef>
            </a:pPr>
            <a:endParaRPr lang="en-US" altLang="en-US" sz="2800" b="1" dirty="0">
              <a:solidFill>
                <a:srgbClr val="67B9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67B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www.thinkrice.com</a:t>
            </a:r>
            <a:endParaRPr lang="en-US" altLang="en-US" sz="3200" b="1" dirty="0">
              <a:solidFill>
                <a:srgbClr val="67B9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78" y="805944"/>
            <a:ext cx="4204716" cy="1785630"/>
          </a:xfrm>
          <a:prstGeom prst="rect">
            <a:avLst/>
          </a:prstGeom>
        </p:spPr>
      </p:pic>
      <p:pic>
        <p:nvPicPr>
          <p:cNvPr id="5" name="Picture 8" descr="Chef cook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-394" r="19293" b="394"/>
          <a:stretch/>
        </p:blipFill>
        <p:spPr bwMode="auto">
          <a:xfrm flipH="1">
            <a:off x="184506" y="155961"/>
            <a:ext cx="4316281" cy="62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ORDERING RICE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Group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825524"/>
              </p:ext>
            </p:extLst>
          </p:nvPr>
        </p:nvGraphicFramePr>
        <p:xfrm>
          <a:off x="1037968" y="1865869"/>
          <a:ext cx="10441459" cy="3805880"/>
        </p:xfrm>
        <a:graphic>
          <a:graphicData uri="http://schemas.openxmlformats.org/drawingml/2006/table">
            <a:tbl>
              <a:tblPr/>
              <a:tblGrid>
                <a:gridCol w="4811356"/>
                <a:gridCol w="5630103"/>
              </a:tblGrid>
              <a:tr h="605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Rice Type or Form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D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Common Pack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D4F3"/>
                    </a:solidFill>
                  </a:tcPr>
                </a:tc>
              </a:tr>
              <a:tr h="507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White 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25, 50 or 100 lb.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Parboiled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25 or 50 lb.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Whole Grain Brown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25 or 50 lb.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Precooked (Instant)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25 lb.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Aromatic (U.S. jasmine, U.S. basmati)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25 lb.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Seasoned Rice Mixes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6/36 oz. boxes/case or  12/28 oz. boxes/case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0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TIPS FOR ORDERING RICE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08693" y="1982880"/>
            <a:ext cx="6717717" cy="3169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a supplier you trust for best selection and highest quality.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Choose the type(s) of rice best suited to your menu and desired results.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Know the origin of products you order.</a:t>
            </a:r>
          </a:p>
          <a:p>
            <a:pPr marL="857250" lvl="2" indent="-457200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Look for the “Grown in the USA” logo to ensure high quality rice from U.S. farmers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6" descr="Grown in the USA_Rice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46" y="5033620"/>
            <a:ext cx="2847409" cy="94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r="2466"/>
          <a:stretch/>
        </p:blipFill>
        <p:spPr>
          <a:xfrm rot="16200000">
            <a:off x="7352000" y="1986991"/>
            <a:ext cx="4412853" cy="35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STORING UNCOOKED RICE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7838" y="1667527"/>
            <a:ext cx="6178378" cy="439901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Keep in a dry, cool environment in tightly sealed, waterproof containers.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White rice will last almost indefinitely; rotate supply regularly for best quality.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Whole grain brown rice has about 6 month shelf life, or up to 1 year if refrigerated.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Avoid storing rice next to foods with strong aromas.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04" y="1669693"/>
            <a:ext cx="4399007" cy="43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CHOOSING THE BEST COOKING METHOD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894664" y="1921375"/>
            <a:ext cx="5901718" cy="349013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b="1" dirty="0" smtClean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Consider:</a:t>
            </a:r>
            <a:endParaRPr lang="en-US" altLang="en-US" sz="24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Type and form of rice you are using.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Recipe and desired finished dish.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Cooking equipment available.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 available.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Skill level of kitchen staff.</a:t>
            </a:r>
            <a:endParaRPr lang="en-US" altLang="en-US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7423" y="2144374"/>
            <a:ext cx="5042590" cy="30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PROPORTION OF LIQUID TO RICE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444847" y="3032431"/>
            <a:ext cx="6376531" cy="17830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Most methods call for cooking rice </a:t>
            </a:r>
            <a:b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 measured amount of liquid.</a:t>
            </a:r>
          </a:p>
          <a:p>
            <a:pPr marL="692150" lvl="1" indent="-342900">
              <a:spcBef>
                <a:spcPct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altLang="en-US" b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General rule of thumb is: 2 to 1*</a:t>
            </a:r>
            <a:br>
              <a:rPr lang="en-US" altLang="en-US" b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b="1" i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 parts liquid to 1 part rice by volume</a:t>
            </a:r>
            <a:endParaRPr lang="en-US" altLang="en-US" sz="2000" i="1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468553"/>
            <a:ext cx="4497860" cy="35907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8" name="Rectangle 7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9AD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615" y="1503486"/>
              <a:ext cx="11832771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The key to preparing perfectly cooked rice!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444847" y="5003477"/>
            <a:ext cx="6451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28613">
              <a:spcBef>
                <a:spcPct val="0"/>
              </a:spcBef>
            </a:pPr>
            <a:r>
              <a:rPr lang="en-US" altLang="en-US" sz="1600" i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* Important: Different types of rice require slightly less or slightly more liquid. Check package instructions to verify the ratio for best results.</a:t>
            </a:r>
          </a:p>
        </p:txBody>
      </p:sp>
    </p:spTree>
    <p:extLst>
      <p:ext uri="{BB962C8B-B14F-4D97-AF65-F5344CB8AC3E}">
        <p14:creationId xmlns:p14="http://schemas.microsoft.com/office/powerpoint/2010/main" val="26688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COOKING GUIDE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6768" y="1240001"/>
            <a:ext cx="6429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67B9E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Approximate liquid ratios and cooking times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645301"/>
              </p:ext>
            </p:extLst>
          </p:nvPr>
        </p:nvGraphicFramePr>
        <p:xfrm>
          <a:off x="988744" y="1865869"/>
          <a:ext cx="10225395" cy="4312921"/>
        </p:xfrm>
        <a:graphic>
          <a:graphicData uri="http://schemas.openxmlformats.org/drawingml/2006/table">
            <a:tbl>
              <a:tblPr/>
              <a:tblGrid>
                <a:gridCol w="3043175"/>
                <a:gridCol w="4300518"/>
                <a:gridCol w="2881702"/>
              </a:tblGrid>
              <a:tr h="4572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Rice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D4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Parts liquid to 1 part rice (by volume)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D4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Cooking time (minutes)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D4F3"/>
                    </a:solidFill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Long grain white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15-18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Medium grain white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 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15-18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Short grain white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 ¼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15-18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Parboiled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 ¼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Parboiled brown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 ¼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Medium or long grain brown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 ¼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40-45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U.S. jasmine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15-18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U.S. basmati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15-18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U.S. arborio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20-30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Wild 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40-50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Seasoned rice mixes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Follow package directions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Follow package directions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3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67B9E6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DETERMINING YIELD</a:t>
            </a:r>
            <a:endParaRPr lang="en-US" altLang="en-US" sz="4800" spc="300" dirty="0" smtClean="0">
              <a:solidFill>
                <a:srgbClr val="67B9E6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617838" y="2036244"/>
            <a:ext cx="6988627" cy="304238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Dry rice typically triples in volume during cooking.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Ex: 1 cup dry rice = 3 cups cooked rice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 quart dry rice = 3 quarts cooked rice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0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Dry rice more than doubles in weight during cooking.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sz="20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Ex: 1 pound dry rice = 2+ pounds cooked rice</a:t>
            </a:r>
            <a:endParaRPr lang="en-US" altLang="en-US" sz="20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5" descr="Rice_in_Container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/>
          <a:stretch/>
        </p:blipFill>
        <p:spPr bwMode="auto">
          <a:xfrm>
            <a:off x="7861563" y="1791728"/>
            <a:ext cx="3274541" cy="41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1466</Words>
  <Application>Microsoft Office PowerPoint</Application>
  <PresentationFormat>Widescreen</PresentationFormat>
  <Paragraphs>216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Mincho</vt:lpstr>
      <vt:lpstr>MS PGothic</vt:lpstr>
      <vt:lpstr>Arial</vt:lpstr>
      <vt:lpstr>Calibri</vt:lpstr>
      <vt:lpstr>Calibri Light</vt:lpstr>
      <vt:lpstr>Franklin Gothic Demi Cond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Maher</dc:creator>
  <cp:lastModifiedBy>Katie Maher</cp:lastModifiedBy>
  <cp:revision>37</cp:revision>
  <dcterms:created xsi:type="dcterms:W3CDTF">2017-01-27T20:52:09Z</dcterms:created>
  <dcterms:modified xsi:type="dcterms:W3CDTF">2017-01-28T03:36:23Z</dcterms:modified>
</cp:coreProperties>
</file>