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633"/>
    <a:srgbClr val="C68F7A"/>
    <a:srgbClr val="800000"/>
    <a:srgbClr val="67B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1D157-F6F4-4CE3-9D29-DF72F5E8B23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59EBA-920D-4704-A0CB-D21F0361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ight blue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2192" r="1865" b="2061"/>
          <a:stretch/>
        </p:blipFill>
        <p:spPr bwMode="auto">
          <a:xfrm>
            <a:off x="88777" y="77680"/>
            <a:ext cx="12035901" cy="67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08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2306" r="1898" b="2462"/>
          <a:stretch/>
        </p:blipFill>
        <p:spPr bwMode="auto">
          <a:xfrm>
            <a:off x="87085" y="87086"/>
            <a:ext cx="12039601" cy="66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wn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2200" r="1887" b="2006"/>
          <a:stretch/>
        </p:blipFill>
        <p:spPr bwMode="auto">
          <a:xfrm>
            <a:off x="71021" y="71021"/>
            <a:ext cx="12065062" cy="67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9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range bord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2200" r="2007" b="2395"/>
          <a:stretch/>
        </p:blipFill>
        <p:spPr bwMode="auto">
          <a:xfrm>
            <a:off x="71762" y="71022"/>
            <a:ext cx="12048477" cy="669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4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66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141" r="42467" b="153"/>
          <a:stretch/>
        </p:blipFill>
        <p:spPr bwMode="auto">
          <a:xfrm>
            <a:off x="190715" y="177553"/>
            <a:ext cx="4311137" cy="62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4500788" y="1334262"/>
            <a:ext cx="7691212" cy="41894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66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RICE IN CUISINE</a:t>
            </a:r>
            <a:endParaRPr lang="en-US" altLang="en-US" sz="6600" b="1" spc="300" dirty="0">
              <a:solidFill>
                <a:srgbClr val="800000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1100" b="1" spc="300" dirty="0">
                <a:solidFill>
                  <a:srgbClr val="8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1100" b="1" spc="300" dirty="0">
                <a:solidFill>
                  <a:srgbClr val="8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endParaRPr lang="en-US" altLang="en-US" sz="1100" b="1" spc="300" dirty="0">
              <a:solidFill>
                <a:srgbClr val="800000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en-US" sz="1100" b="1" spc="300" dirty="0">
                <a:solidFill>
                  <a:srgbClr val="8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/>
            </a:r>
            <a:br>
              <a:rPr lang="en-US" altLang="en-US" sz="1100" b="1" spc="300" dirty="0">
                <a:solidFill>
                  <a:srgbClr val="800000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</a:br>
            <a:r>
              <a:rPr lang="en-US" altLang="en-US" sz="4000" b="1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Recipes</a:t>
            </a:r>
            <a:endParaRPr lang="en-US" altLang="en-US" sz="60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BROWN RICE TABBOULEH</a:t>
            </a:r>
            <a:endParaRPr lang="en-US" altLang="en-US" sz="4800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39329" y="2030912"/>
            <a:ext cx="5362113" cy="3453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Middle Eastern salad traditionally made from bulgur wheat.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with brown rice for a new gluten-free variation.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Ideal vegetarian main dish, salad or side.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 feta cheese and </a:t>
            </a:r>
            <a:r>
              <a:rPr lang="en-US" altLang="en-US" sz="2400" dirty="0" err="1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kalamata</a:t>
            </a: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olives for a Greek flair.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6" descr="BrownRiceTabbouleh.USARiceFederation (Large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3" b="20482"/>
          <a:stretch>
            <a:fillRect/>
          </a:stretch>
        </p:blipFill>
        <p:spPr bwMode="auto">
          <a:xfrm>
            <a:off x="6533965" y="1818674"/>
            <a:ext cx="4957517" cy="38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9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PUDDING</a:t>
            </a:r>
            <a:endParaRPr lang="en-US" altLang="en-US" sz="4800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847" y="2147324"/>
            <a:ext cx="51668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613" indent="-328613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classic and popular dessert.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28613" indent="-328613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Adds versatility to the menu with unlimited flavors and garnishes.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28613" indent="-328613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be prepared using stove top or oven method.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28613" indent="-328613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help with food costs, make using leftover rice.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6" descr="M:\ACCOUNTS by job#\URF USA Rice Federation\PhotosLogos\HighResPhotos\CappuccinoRicePudding.USARiceFede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86" y="1717153"/>
            <a:ext cx="4870683" cy="399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PUDDING VERSATILITY</a:t>
            </a:r>
            <a:endParaRPr lang="en-US" altLang="en-US" sz="4800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45724" y="2262786"/>
            <a:ext cx="5353236" cy="432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613" indent="-328613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Try these ideas for a starter:</a:t>
            </a:r>
          </a:p>
          <a:p>
            <a:pPr marL="342900"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Cappuccino Rice Pudding Cups</a:t>
            </a:r>
          </a:p>
          <a:p>
            <a:pPr marL="342900"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Cardamom Saffron Rice Pudding</a:t>
            </a:r>
          </a:p>
          <a:p>
            <a:pPr marL="342900"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Lemon-Berry Rice Pudding</a:t>
            </a:r>
          </a:p>
          <a:p>
            <a:pPr marL="342900"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White Chocolate Rice Pudding with Raspberry Sauce</a:t>
            </a:r>
          </a:p>
          <a:p>
            <a:pPr marL="342900"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Praline Pumpkin Rice Pudding</a:t>
            </a:r>
          </a:p>
          <a:p>
            <a:pPr marL="342900"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Maya-Mediterranean Chocolate Rice Pudding</a:t>
            </a:r>
          </a:p>
          <a:p>
            <a:pPr marL="342900" lvl="2" indent="-3429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Crepes Stuffed with Grand Marnier Rice Pudding</a:t>
            </a:r>
            <a:endPara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5" descr="M:\ACCOUNTS by job#\URF USA Rice Federation\PhotosLogos\HighResPhotos\CardamomRicePudding.USARiceFede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97" y="2468553"/>
            <a:ext cx="4712490" cy="365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6" name="Rectangle 5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C68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6960" y="1534263"/>
              <a:ext cx="914400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Be as creative as possible by adding flavors, fruits, berries, chocolate.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7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852" y="3150736"/>
            <a:ext cx="754514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Rice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2101 </a:t>
            </a:r>
            <a:r>
              <a:rPr lang="en-US" alt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</a:t>
            </a:r>
            <a:r>
              <a:rPr lang="en-US" alt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Boulevard, </a:t>
            </a:r>
            <a:r>
              <a:rPr lang="en-US" alt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 610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Arlington, VA 22201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703-236-2300</a:t>
            </a:r>
          </a:p>
          <a:p>
            <a:pPr algn="ctr">
              <a:spcBef>
                <a:spcPct val="0"/>
              </a:spcBef>
            </a:pPr>
            <a:endParaRPr lang="en-US" altLang="en-US" sz="2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www.thinkrice.com</a:t>
            </a:r>
            <a:endParaRPr lang="en-US" altLang="en-US" sz="32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67" y="857291"/>
            <a:ext cx="4204716" cy="178563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141" r="42467" b="153"/>
          <a:stretch/>
        </p:blipFill>
        <p:spPr bwMode="auto">
          <a:xfrm>
            <a:off x="190715" y="177553"/>
            <a:ext cx="4311137" cy="62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RICE’S VERSATILITY ON THE MENU</a:t>
            </a:r>
            <a:endParaRPr lang="en-US" altLang="en-US" sz="4800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41133"/>
              </p:ext>
            </p:extLst>
          </p:nvPr>
        </p:nvGraphicFramePr>
        <p:xfrm>
          <a:off x="1054224" y="1620175"/>
          <a:ext cx="10083553" cy="418193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342916"/>
                <a:gridCol w="7740637"/>
              </a:tblGrid>
              <a:tr h="701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with cinnamon and fruit for a nutritious alternative to oatmeal or cereal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Soups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Stews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Garnish, thickener or primary starch component in stews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Appetizers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Risotto, sushi,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arancini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rice cakes and more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1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Courses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Paella,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arroz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pollo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jambalaya, rice bowls,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stirfrys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more;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stuffings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ideal for vegetarian meals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6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Dishes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Accompaniment to meat, poultry, seafood and vegetables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0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Rice salads feature vegetables, fruits and proteins; makes great  fillings for wrap sandwiches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Desserts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Rice puddings, Asian desserts and more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633"/>
                        </a:solidFill>
                        <a:effectLst/>
                        <a:latin typeface="Arial" panose="020B0604020202020204" pitchFamily="34" charset="0"/>
                        <a:ea typeface="ＭＳ Ｐゴシック" pitchFamily="-112" charset="-128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8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INTERNATIONAL RICE DISHES</a:t>
            </a:r>
            <a:endParaRPr lang="en-US" altLang="en-US" sz="4800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605642" y="1440056"/>
            <a:ext cx="44958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</a:rPr>
              <a:t> </a:t>
            </a:r>
            <a:r>
              <a:rPr lang="en-US" altLang="en-US" sz="2000" dirty="0" err="1">
                <a:solidFill>
                  <a:srgbClr val="1E2633"/>
                </a:solidFill>
              </a:rPr>
              <a:t>Arancini</a:t>
            </a:r>
            <a:r>
              <a:rPr lang="en-US" altLang="en-US" sz="2000" dirty="0">
                <a:solidFill>
                  <a:srgbClr val="1E2633"/>
                </a:solidFill>
              </a:rPr>
              <a:t> (Italian</a:t>
            </a:r>
            <a:r>
              <a:rPr lang="en-US" altLang="en-US" sz="2000" dirty="0" smtClean="0">
                <a:solidFill>
                  <a:srgbClr val="1E2633"/>
                </a:solidFill>
              </a:rPr>
              <a:t>)</a:t>
            </a:r>
            <a:endParaRPr lang="en-US" altLang="en-US" sz="2000" dirty="0">
              <a:solidFill>
                <a:srgbClr val="1E26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</a:rPr>
              <a:t> </a:t>
            </a:r>
            <a:r>
              <a:rPr lang="en-US" altLang="en-US" sz="2000" dirty="0" err="1">
                <a:solidFill>
                  <a:srgbClr val="1E2633"/>
                </a:solidFill>
              </a:rPr>
              <a:t>Arroz</a:t>
            </a:r>
            <a:r>
              <a:rPr lang="en-US" altLang="en-US" sz="2000" dirty="0">
                <a:solidFill>
                  <a:srgbClr val="1E2633"/>
                </a:solidFill>
              </a:rPr>
              <a:t> con </a:t>
            </a:r>
            <a:r>
              <a:rPr lang="en-US" altLang="en-US" sz="2000" dirty="0" err="1">
                <a:solidFill>
                  <a:srgbClr val="1E2633"/>
                </a:solidFill>
              </a:rPr>
              <a:t>Pollo</a:t>
            </a:r>
            <a:r>
              <a:rPr lang="en-US" altLang="en-US" sz="2000" dirty="0">
                <a:solidFill>
                  <a:srgbClr val="1E2633"/>
                </a:solidFill>
              </a:rPr>
              <a:t> (Latin American</a:t>
            </a:r>
            <a:r>
              <a:rPr lang="en-US" altLang="en-US" sz="2000" dirty="0" smtClean="0">
                <a:solidFill>
                  <a:srgbClr val="1E2633"/>
                </a:solidFill>
              </a:rPr>
              <a:t>)</a:t>
            </a:r>
            <a:endParaRPr lang="en-US" altLang="en-US" sz="2000" dirty="0">
              <a:solidFill>
                <a:srgbClr val="1E26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</a:rPr>
              <a:t> </a:t>
            </a:r>
            <a:r>
              <a:rPr lang="en-US" altLang="en-US" sz="2000" dirty="0" err="1">
                <a:solidFill>
                  <a:srgbClr val="1E2633"/>
                </a:solidFill>
              </a:rPr>
              <a:t>Arroz</a:t>
            </a:r>
            <a:r>
              <a:rPr lang="en-US" altLang="en-US" sz="2000" dirty="0">
                <a:solidFill>
                  <a:srgbClr val="1E2633"/>
                </a:solidFill>
              </a:rPr>
              <a:t> con </a:t>
            </a:r>
            <a:r>
              <a:rPr lang="en-US" altLang="en-US" sz="2000" dirty="0" err="1">
                <a:solidFill>
                  <a:srgbClr val="1E2633"/>
                </a:solidFill>
              </a:rPr>
              <a:t>Gandules</a:t>
            </a:r>
            <a:r>
              <a:rPr lang="en-US" altLang="en-US" sz="2000" dirty="0">
                <a:solidFill>
                  <a:srgbClr val="1E2633"/>
                </a:solidFill>
              </a:rPr>
              <a:t> (Caribbean</a:t>
            </a:r>
            <a:r>
              <a:rPr lang="en-US" altLang="en-US" sz="2000" dirty="0" smtClean="0">
                <a:solidFill>
                  <a:srgbClr val="1E2633"/>
                </a:solidFill>
              </a:rPr>
              <a:t>)</a:t>
            </a:r>
            <a:endParaRPr lang="en-US" altLang="en-US" sz="2000" dirty="0">
              <a:solidFill>
                <a:srgbClr val="1E26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</a:rPr>
              <a:t> </a:t>
            </a:r>
            <a:r>
              <a:rPr lang="en-US" altLang="en-US" sz="2000" dirty="0" err="1">
                <a:solidFill>
                  <a:srgbClr val="1E2633"/>
                </a:solidFill>
              </a:rPr>
              <a:t>Avgolemono</a:t>
            </a:r>
            <a:r>
              <a:rPr lang="en-US" altLang="en-US" sz="2000" dirty="0">
                <a:solidFill>
                  <a:srgbClr val="1E2633"/>
                </a:solidFill>
              </a:rPr>
              <a:t> (Greek</a:t>
            </a:r>
            <a:r>
              <a:rPr lang="en-US" altLang="en-US" sz="2000" dirty="0" smtClean="0">
                <a:solidFill>
                  <a:srgbClr val="1E2633"/>
                </a:solidFill>
              </a:rPr>
              <a:t>)</a:t>
            </a:r>
            <a:endParaRPr lang="en-US" altLang="en-US" sz="2000" dirty="0">
              <a:solidFill>
                <a:srgbClr val="1E26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</a:rPr>
              <a:t> Biryani (Indochina</a:t>
            </a:r>
            <a:r>
              <a:rPr lang="en-US" altLang="en-US" sz="2000" dirty="0" smtClean="0">
                <a:solidFill>
                  <a:srgbClr val="1E2633"/>
                </a:solidFill>
              </a:rPr>
              <a:t>)</a:t>
            </a:r>
            <a:endParaRPr lang="en-US" altLang="en-US" sz="2000" dirty="0">
              <a:solidFill>
                <a:srgbClr val="1E26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</a:rPr>
              <a:t> </a:t>
            </a:r>
            <a:r>
              <a:rPr lang="en-US" altLang="en-US" sz="2000" dirty="0" err="1">
                <a:solidFill>
                  <a:srgbClr val="1E2633"/>
                </a:solidFill>
              </a:rPr>
              <a:t>Calas</a:t>
            </a:r>
            <a:r>
              <a:rPr lang="en-US" altLang="en-US" sz="2000" dirty="0">
                <a:solidFill>
                  <a:srgbClr val="1E2633"/>
                </a:solidFill>
              </a:rPr>
              <a:t> (American</a:t>
            </a:r>
            <a:r>
              <a:rPr lang="en-US" altLang="en-US" sz="2000" dirty="0" smtClean="0">
                <a:solidFill>
                  <a:srgbClr val="1E2633"/>
                </a:solidFill>
              </a:rPr>
              <a:t>)</a:t>
            </a:r>
            <a:endParaRPr lang="en-US" altLang="en-US" sz="2000" dirty="0">
              <a:solidFill>
                <a:srgbClr val="1E26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</a:rPr>
              <a:t> Congee (</a:t>
            </a:r>
            <a:r>
              <a:rPr lang="en-US" altLang="en-US" sz="2000" dirty="0" smtClean="0">
                <a:solidFill>
                  <a:srgbClr val="1E2633"/>
                </a:solidFill>
              </a:rPr>
              <a:t>Chinese/Asian)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 smtClean="0">
                <a:solidFill>
                  <a:srgbClr val="1E2633"/>
                </a:solidFill>
              </a:rPr>
              <a:t> </a:t>
            </a:r>
            <a:r>
              <a:rPr lang="en-US" altLang="en-US" sz="2000" dirty="0" err="1">
                <a:solidFill>
                  <a:srgbClr val="1E2633"/>
                </a:solidFill>
              </a:rPr>
              <a:t>Dolmas</a:t>
            </a:r>
            <a:r>
              <a:rPr lang="en-US" altLang="en-US" sz="2000" dirty="0">
                <a:solidFill>
                  <a:srgbClr val="1E2633"/>
                </a:solidFill>
              </a:rPr>
              <a:t> (Greek/Turkish</a:t>
            </a:r>
            <a:r>
              <a:rPr lang="en-US" altLang="en-US" sz="2000" dirty="0" smtClean="0">
                <a:solidFill>
                  <a:srgbClr val="1E2633"/>
                </a:solidFill>
              </a:rPr>
              <a:t>)</a:t>
            </a:r>
            <a:endParaRPr lang="en-US" altLang="en-US" sz="2000" dirty="0">
              <a:solidFill>
                <a:srgbClr val="1E2633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</a:rPr>
              <a:t> </a:t>
            </a:r>
            <a:r>
              <a:rPr lang="en-US" altLang="en-US" sz="2000" dirty="0" err="1">
                <a:solidFill>
                  <a:srgbClr val="1E2633"/>
                </a:solidFill>
              </a:rPr>
              <a:t>Etouffe</a:t>
            </a:r>
            <a:r>
              <a:rPr lang="en-US" altLang="en-US" sz="2000" dirty="0" err="1">
                <a:solidFill>
                  <a:srgbClr val="1E2633"/>
                </a:solidFill>
                <a:cs typeface="Arial" panose="020B0604020202020204" pitchFamily="34" charset="0"/>
              </a:rPr>
              <a:t>é</a:t>
            </a: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(American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)</a:t>
            </a:r>
            <a:endParaRPr lang="en-US" altLang="en-US" sz="2000" dirty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Fried Rice (Chinese, Thai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)</a:t>
            </a:r>
            <a:endParaRPr lang="en-US" altLang="en-US" sz="2000" dirty="0">
              <a:solidFill>
                <a:srgbClr val="1E2633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198093" y="1440056"/>
            <a:ext cx="4572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Gumbo (American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)</a:t>
            </a:r>
            <a:endParaRPr lang="en-US" altLang="en-US" sz="1400" dirty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Jambalaya (American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)</a:t>
            </a:r>
            <a:endParaRPr lang="en-US" altLang="en-US" sz="1400" dirty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Moros y </a:t>
            </a:r>
            <a:r>
              <a:rPr lang="en-US" altLang="en-US" sz="2000" dirty="0" err="1">
                <a:solidFill>
                  <a:srgbClr val="1E2633"/>
                </a:solidFill>
                <a:cs typeface="Arial" panose="020B0604020202020204" pitchFamily="34" charset="0"/>
              </a:rPr>
              <a:t>Cristianos</a:t>
            </a: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(Cuban) </a:t>
            </a:r>
            <a:endParaRPr lang="en-US" altLang="en-US" sz="1400" dirty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Paella (Spanish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)</a:t>
            </a:r>
            <a:endParaRPr lang="en-US" altLang="en-US" sz="1400" dirty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1E2633"/>
                </a:solidFill>
                <a:cs typeface="Arial" panose="020B0604020202020204" pitchFamily="34" charset="0"/>
              </a:rPr>
              <a:t>Pilau</a:t>
            </a: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(Middle East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)</a:t>
            </a:r>
            <a:endParaRPr lang="en-US" altLang="en-US" sz="1400" dirty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Red Beans &amp; Rice (American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)</a:t>
            </a:r>
            <a:endParaRPr lang="en-US" altLang="en-US" sz="1400" dirty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Rice Croquettes (French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)</a:t>
            </a:r>
            <a:endParaRPr lang="en-US" altLang="en-US" sz="1400" dirty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Risotto (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Italian)</a:t>
            </a:r>
            <a:endParaRPr lang="en-US" altLang="en-US" sz="1400" dirty="0" smtClean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1E2633"/>
                </a:solidFill>
                <a:cs typeface="Arial" panose="020B0604020202020204" pitchFamily="34" charset="0"/>
              </a:rPr>
              <a:t>Suppli</a:t>
            </a: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(Italian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)</a:t>
            </a:r>
            <a:endParaRPr lang="en-US" altLang="en-US" sz="1400" dirty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1E2633"/>
                </a:solidFill>
                <a:cs typeface="Arial" panose="020B0604020202020204" pitchFamily="34" charset="0"/>
              </a:rPr>
              <a:t> Sushi (Japanese</a:t>
            </a:r>
            <a:r>
              <a:rPr lang="en-US" altLang="en-US" sz="2000" dirty="0" smtClean="0">
                <a:solidFill>
                  <a:srgbClr val="1E2633"/>
                </a:solidFill>
                <a:cs typeface="Arial" panose="020B0604020202020204" pitchFamily="34" charset="0"/>
              </a:rPr>
              <a:t>)</a:t>
            </a:r>
            <a:endParaRPr lang="en-US" altLang="en-US" sz="2000" dirty="0">
              <a:solidFill>
                <a:srgbClr val="1E26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5056" y="512489"/>
            <a:ext cx="11832771" cy="14311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INTERNATIONAL RECIPES</a:t>
            </a:r>
            <a:r>
              <a:rPr lang="en-US" altLang="en-US" sz="10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0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</a:br>
            <a:endParaRPr lang="en-US" altLang="en-US" sz="1000" b="1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10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10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  <a:r>
              <a:rPr lang="en-US" alt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sampling of favorites from around the globe</a:t>
            </a:r>
            <a:endParaRPr lang="en-US" altLang="en-US" sz="7200" dirty="0" smtClean="0">
              <a:solidFill>
                <a:srgbClr val="8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73517" y="2424458"/>
            <a:ext cx="10044966" cy="3164661"/>
            <a:chOff x="1100703" y="2424458"/>
            <a:chExt cx="10044966" cy="3164661"/>
          </a:xfrm>
        </p:grpSpPr>
        <p:pic>
          <p:nvPicPr>
            <p:cNvPr id="6" name="Picture 9" descr="Mediterranean Ric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" t="-378" r="32680" b="378"/>
            <a:stretch/>
          </p:blipFill>
          <p:spPr bwMode="auto">
            <a:xfrm>
              <a:off x="6222627" y="2424458"/>
              <a:ext cx="2366264" cy="23479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Creamy Rice Pudding Brule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703" y="2424459"/>
              <a:ext cx="2362200" cy="23479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M:\ACCOUNTS by job#\URF USA Rice Federation\PhotosLogos\HighResPhotos\OrangeRiceShrimpWraps.USARiceFederatio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-378" r="14576" b="378"/>
            <a:stretch/>
          </p:blipFill>
          <p:spPr bwMode="auto">
            <a:xfrm>
              <a:off x="8783589" y="3241205"/>
              <a:ext cx="2362080" cy="23479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Abroritto Rice Cakes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1" r="10832"/>
            <a:stretch/>
          </p:blipFill>
          <p:spPr bwMode="auto">
            <a:xfrm>
              <a:off x="3665729" y="3241205"/>
              <a:ext cx="2362200" cy="23479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49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FRIED RICE</a:t>
            </a:r>
            <a:endParaRPr lang="en-US" altLang="en-US" sz="4800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739330" y="1840382"/>
            <a:ext cx="536211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A </a:t>
            </a:r>
            <a:r>
              <a:rPr lang="en-US" altLang="en-US" sz="2400" dirty="0">
                <a:solidFill>
                  <a:srgbClr val="1E2633"/>
                </a:solidFill>
                <a:cs typeface="Arial" panose="020B0604020202020204" pitchFamily="34" charset="0"/>
              </a:rPr>
              <a:t>versatile delicious meal that </a:t>
            </a: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transforms leftovers </a:t>
            </a:r>
            <a:r>
              <a:rPr lang="en-US" altLang="en-US" sz="2400" dirty="0">
                <a:solidFill>
                  <a:srgbClr val="1E2633"/>
                </a:solidFill>
                <a:cs typeface="Arial" panose="020B0604020202020204" pitchFamily="34" charset="0"/>
              </a:rPr>
              <a:t>into profits; </a:t>
            </a: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a </a:t>
            </a:r>
            <a:r>
              <a:rPr lang="en-US" altLang="en-US" sz="2400" dirty="0">
                <a:solidFill>
                  <a:srgbClr val="1E2633"/>
                </a:solidFill>
                <a:cs typeface="Arial" panose="020B0604020202020204" pitchFamily="34" charset="0"/>
              </a:rPr>
              <a:t>good addition </a:t>
            </a: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for every </a:t>
            </a:r>
            <a:r>
              <a:rPr lang="en-US" altLang="en-US" sz="2400" dirty="0">
                <a:solidFill>
                  <a:srgbClr val="1E2633"/>
                </a:solidFill>
                <a:cs typeface="Arial" panose="020B0604020202020204" pitchFamily="34" charset="0"/>
              </a:rPr>
              <a:t>chef’s recipe repertoire.  </a:t>
            </a:r>
            <a:endParaRPr lang="en-US" altLang="en-US" sz="2400" dirty="0" smtClean="0">
              <a:solidFill>
                <a:srgbClr val="1E2633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Customize </a:t>
            </a:r>
            <a:r>
              <a:rPr lang="en-US" altLang="en-US" sz="2400" dirty="0">
                <a:solidFill>
                  <a:srgbClr val="1E2633"/>
                </a:solidFill>
                <a:cs typeface="Arial" panose="020B0604020202020204" pitchFamily="34" charset="0"/>
              </a:rPr>
              <a:t>with vegetables </a:t>
            </a: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or </a:t>
            </a:r>
            <a:r>
              <a:rPr lang="en-US" altLang="en-US" sz="2400" dirty="0">
                <a:solidFill>
                  <a:srgbClr val="1E2633"/>
                </a:solidFill>
                <a:cs typeface="Arial" panose="020B0604020202020204" pitchFamily="34" charset="0"/>
              </a:rPr>
              <a:t>proteins on </a:t>
            </a: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hand.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Make </a:t>
            </a:r>
            <a:r>
              <a:rPr lang="en-US" altLang="en-US" sz="2400" dirty="0">
                <a:solidFill>
                  <a:srgbClr val="1E2633"/>
                </a:solidFill>
                <a:cs typeface="Arial" panose="020B0604020202020204" pitchFamily="34" charset="0"/>
              </a:rPr>
              <a:t>to order, serve from </a:t>
            </a: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a </a:t>
            </a:r>
            <a:r>
              <a:rPr lang="en-US" altLang="en-US" sz="2400" dirty="0">
                <a:solidFill>
                  <a:srgbClr val="1E2633"/>
                </a:solidFill>
                <a:cs typeface="Arial" panose="020B0604020202020204" pitchFamily="34" charset="0"/>
              </a:rPr>
              <a:t>steamtable or use on </a:t>
            </a: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a demo </a:t>
            </a:r>
            <a:r>
              <a:rPr lang="en-US" altLang="en-US" sz="2400" dirty="0">
                <a:solidFill>
                  <a:srgbClr val="1E2633"/>
                </a:solidFill>
                <a:cs typeface="Arial" panose="020B0604020202020204" pitchFamily="34" charset="0"/>
              </a:rPr>
              <a:t>station</a:t>
            </a:r>
            <a:r>
              <a:rPr lang="en-US" altLang="en-US" sz="2400" dirty="0" smtClean="0">
                <a:solidFill>
                  <a:srgbClr val="1E2633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1E2633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6" descr="ThaiCoconutShrimpRice.USARiceFederation (Large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16277" r="5598" b="15366"/>
          <a:stretch>
            <a:fillRect/>
          </a:stretch>
        </p:blipFill>
        <p:spPr bwMode="auto">
          <a:xfrm>
            <a:off x="6600073" y="1820361"/>
            <a:ext cx="4869876" cy="37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7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PAELLA</a:t>
            </a:r>
            <a:endParaRPr lang="en-US" altLang="en-US" sz="4800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574" y="1824053"/>
            <a:ext cx="53798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613" indent="-328613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Saffron-tinted specialty from southern Spain is impressive and surprisingly easy to assemble.</a:t>
            </a:r>
          </a:p>
          <a:p>
            <a:pPr marL="328613" indent="-328613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the basic recipe as a template, substituting your choice of meat, seafood, vegetables and seasonings.</a:t>
            </a:r>
          </a:p>
          <a:p>
            <a:pPr marL="328613" indent="-328613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Prepare in a large pan or make individual servings to order.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6" descr="Chicken Chorizo Pael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6667" b="16667"/>
          <a:stretch>
            <a:fillRect/>
          </a:stretch>
        </p:blipFill>
        <p:spPr bwMode="auto">
          <a:xfrm>
            <a:off x="6915704" y="1565446"/>
            <a:ext cx="4525076" cy="42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JAMBALAYA</a:t>
            </a:r>
            <a:endParaRPr lang="en-US" altLang="en-US" sz="4800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6" descr="Jambalay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333"/>
          <a:stretch>
            <a:fillRect/>
          </a:stretch>
        </p:blipFill>
        <p:spPr bwMode="auto">
          <a:xfrm>
            <a:off x="7190912" y="1424667"/>
            <a:ext cx="4081192" cy="467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330" y="2453204"/>
            <a:ext cx="53621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Louisiana dish of rice, pork, ham, sausage, seafood and seasonings.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 of the most famous Creole/Cajun culinary creations.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Ideal for customization  and showcasing creativity.</a:t>
            </a:r>
            <a:endParaRPr lang="en-US" altLang="en-US" sz="2400" dirty="0" smtClean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SUSHI</a:t>
            </a:r>
            <a:endParaRPr lang="en-US" altLang="en-US" sz="4800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207" y="1719081"/>
            <a:ext cx="53532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Made with steamed rice, rice vinegar &amp; garnished with colorful, flavorful ingredients.</a:t>
            </a:r>
            <a:endParaRPr lang="en-US" altLang="en-US" sz="2400" i="1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i="1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Maki</a:t>
            </a: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is the Japanese word for rolled sushi.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Quality of sushi depends on properly prepared rice and freshness of ingredients.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Nearly all sushi consumed in the U.S. is made with U.S.-grown rice!</a:t>
            </a:r>
            <a:endParaRPr lang="en-US" altLang="en-US" sz="24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6" descr="California Roll - Image for 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5363" r="3709"/>
          <a:stretch>
            <a:fillRect/>
          </a:stretch>
        </p:blipFill>
        <p:spPr bwMode="auto">
          <a:xfrm>
            <a:off x="6661855" y="2165306"/>
            <a:ext cx="4752550" cy="335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057" y="281667"/>
            <a:ext cx="1183277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spc="300" dirty="0" smtClean="0">
                <a:solidFill>
                  <a:srgbClr val="800000"/>
                </a:solidFill>
                <a:latin typeface="Franklin Gothic Demi Cond" panose="020B0706030402020204" pitchFamily="34" charset="0"/>
                <a:ea typeface="ＭＳ Ｐゴシック" panose="020B0600070205080204" pitchFamily="34" charset="-128"/>
              </a:rPr>
              <a:t>RICE BOWLS</a:t>
            </a:r>
            <a:endParaRPr lang="en-US" altLang="en-US" sz="4800" spc="300" dirty="0" smtClean="0">
              <a:solidFill>
                <a:srgbClr val="800000"/>
              </a:solidFill>
              <a:latin typeface="Franklin Gothic Demi Cond" panose="020B07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173" y="2632713"/>
            <a:ext cx="55367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613" lvl="1" indent="-328613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Benefits include: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any rice type.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Easy to prepare and serve.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Perfect for vegetarian menu options.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Ideal for dining in or carry-out service.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Rice Bowl stations allow diners to customize their meals.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1E26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Great way to control food cost.</a:t>
            </a:r>
            <a:endParaRPr lang="en-US" altLang="en-US" sz="2200" dirty="0">
              <a:solidFill>
                <a:srgbClr val="1E26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8" descr="M:\ACCOUNTS by job#\URF USA Rice Federation\PhotosLogos\HighResPhotos\ChickenEdamame.RiceBowls.USARiceFede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16" y="2566208"/>
            <a:ext cx="4989579" cy="34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6957" y="1325553"/>
            <a:ext cx="11868969" cy="827637"/>
            <a:chOff x="166957" y="1325553"/>
            <a:chExt cx="11868969" cy="827637"/>
          </a:xfrm>
        </p:grpSpPr>
        <p:sp>
          <p:nvSpPr>
            <p:cNvPr id="6" name="Rectangle 5"/>
            <p:cNvSpPr/>
            <p:nvPr/>
          </p:nvSpPr>
          <p:spPr>
            <a:xfrm>
              <a:off x="166957" y="1325553"/>
              <a:ext cx="11868969" cy="827637"/>
            </a:xfrm>
            <a:prstGeom prst="rect">
              <a:avLst/>
            </a:prstGeom>
            <a:solidFill>
              <a:srgbClr val="C68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6960" y="1380375"/>
              <a:ext cx="9144000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Showcase rice as a versatile flavor carrier; transform </a:t>
              </a:r>
              <a:br>
                <a:rPr lang="en-US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on-hand ingredients into savory, all-in-one meals.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3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578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Franklin Gothic Demi Cond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Maher</dc:creator>
  <cp:lastModifiedBy>Katie Maher</cp:lastModifiedBy>
  <cp:revision>9</cp:revision>
  <dcterms:created xsi:type="dcterms:W3CDTF">2017-01-28T02:08:27Z</dcterms:created>
  <dcterms:modified xsi:type="dcterms:W3CDTF">2017-01-28T03:22:00Z</dcterms:modified>
</cp:coreProperties>
</file>